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2" r:id="rId6"/>
    <p:sldId id="265" r:id="rId7"/>
    <p:sldId id="260" r:id="rId8"/>
    <p:sldId id="264" r:id="rId9"/>
    <p:sldId id="263" r:id="rId10"/>
    <p:sldId id="261"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1E3669-F680-4C4C-A4C9-4862AB53B8CD}" type="datetimeFigureOut">
              <a:rPr lang="ru-RU" smtClean="0"/>
              <a:t>27.11.2019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6CF8CE-A569-4FDE-B2F6-81EEE8481069}" type="slidenum">
              <a:rPr lang="ru-RU" smtClean="0"/>
              <a:t>‹#›</a:t>
            </a:fld>
            <a:endParaRPr lang="ru-RU"/>
          </a:p>
        </p:txBody>
      </p:sp>
    </p:spTree>
    <p:extLst>
      <p:ext uri="{BB962C8B-B14F-4D97-AF65-F5344CB8AC3E}">
        <p14:creationId xmlns:p14="http://schemas.microsoft.com/office/powerpoint/2010/main" val="1482503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F6CF8CE-A569-4FDE-B2F6-81EEE8481069}" type="slidenum">
              <a:rPr lang="ru-RU" smtClean="0"/>
              <a:t>1</a:t>
            </a:fld>
            <a:endParaRPr lang="ru-RU"/>
          </a:p>
        </p:txBody>
      </p:sp>
    </p:spTree>
    <p:extLst>
      <p:ext uri="{BB962C8B-B14F-4D97-AF65-F5344CB8AC3E}">
        <p14:creationId xmlns:p14="http://schemas.microsoft.com/office/powerpoint/2010/main" val="92640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27.11.2019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27.11.2019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27.11.2019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27.11.2019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27.11.2019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27.11.2019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27.11.2019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27.11.2019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27.11.2019</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Взаимодействие учителя-логопеда и родителей при коррекции речи детей с речевыми нарушениями</a:t>
            </a:r>
            <a:endParaRPr lang="ru-RU" dirty="0"/>
          </a:p>
        </p:txBody>
      </p:sp>
    </p:spTree>
    <p:extLst>
      <p:ext uri="{BB962C8B-B14F-4D97-AF65-F5344CB8AC3E}">
        <p14:creationId xmlns:p14="http://schemas.microsoft.com/office/powerpoint/2010/main" val="481973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836712"/>
            <a:ext cx="8229600" cy="4525963"/>
          </a:xfrm>
        </p:spPr>
        <p:txBody>
          <a:bodyPr>
            <a:normAutofit/>
          </a:bodyPr>
          <a:lstStyle/>
          <a:p>
            <a:pPr marL="0" indent="0">
              <a:buNone/>
            </a:pPr>
            <a:r>
              <a:rPr lang="ru-RU" dirty="0">
                <a:solidFill>
                  <a:schemeClr val="tx1"/>
                </a:solidFill>
              </a:rPr>
              <a:t/>
            </a:r>
            <a:br>
              <a:rPr lang="ru-RU" dirty="0">
                <a:solidFill>
                  <a:schemeClr val="tx1"/>
                </a:solidFill>
              </a:rPr>
            </a:br>
            <a:endParaRPr lang="ru-RU" dirty="0"/>
          </a:p>
        </p:txBody>
      </p:sp>
      <p:pic>
        <p:nvPicPr>
          <p:cNvPr id="1026" name="Picture 2" descr="https://uslide.ru/images/20/26226/960/img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8" y="0"/>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6826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120680"/>
          </a:xfrm>
        </p:spPr>
        <p:txBody>
          <a:bodyPr>
            <a:noAutofit/>
          </a:bodyPr>
          <a:lstStyle/>
          <a:p>
            <a:pPr marL="0" indent="0">
              <a:buNone/>
            </a:pPr>
            <a:r>
              <a:rPr lang="ru-RU" sz="2000" dirty="0">
                <a:solidFill>
                  <a:schemeClr val="tx1"/>
                </a:solidFill>
              </a:rPr>
              <a:t>Одним из важнейших направлений коррекционной работы с дошкольниками является исправление нарушений речи, профилактика речевых расстройств, ранняя диагностика, подготовка </a:t>
            </a:r>
            <a:r>
              <a:rPr lang="ru-RU" sz="2000" dirty="0" smtClean="0">
                <a:solidFill>
                  <a:schemeClr val="tx1"/>
                </a:solidFill>
              </a:rPr>
              <a:t>детей к </a:t>
            </a:r>
            <a:r>
              <a:rPr lang="ru-RU" sz="2000" dirty="0">
                <a:solidFill>
                  <a:schemeClr val="tx1"/>
                </a:solidFill>
              </a:rPr>
              <a:t>школьному обучению. Ни одна педагогическая система работы с детьми не может быть в полной мере эффективной, если в ней не задействована </a:t>
            </a:r>
            <a:r>
              <a:rPr lang="ru-RU" sz="2000" b="1" dirty="0">
                <a:solidFill>
                  <a:schemeClr val="tx1"/>
                </a:solidFill>
              </a:rPr>
              <a:t>семья</a:t>
            </a:r>
            <a:r>
              <a:rPr lang="ru-RU" sz="2000" dirty="0">
                <a:solidFill>
                  <a:schemeClr val="tx1"/>
                </a:solidFill>
              </a:rPr>
              <a:t>. </a:t>
            </a:r>
            <a:br>
              <a:rPr lang="ru-RU" sz="2000" dirty="0">
                <a:solidFill>
                  <a:schemeClr val="tx1"/>
                </a:solidFill>
              </a:rPr>
            </a:br>
            <a:r>
              <a:rPr lang="ru-RU" sz="2000" dirty="0">
                <a:solidFill>
                  <a:schemeClr val="tx1"/>
                </a:solidFill>
              </a:rPr>
              <a:t/>
            </a:r>
            <a:br>
              <a:rPr lang="ru-RU" sz="2000" dirty="0">
                <a:solidFill>
                  <a:schemeClr val="tx1"/>
                </a:solidFill>
              </a:rPr>
            </a:br>
            <a:r>
              <a:rPr lang="ru-RU" sz="2000" dirty="0">
                <a:solidFill>
                  <a:schemeClr val="tx1"/>
                </a:solidFill>
              </a:rPr>
              <a:t>Исправление речи у детей требует применения специальных методик, но и </a:t>
            </a:r>
            <a:r>
              <a:rPr lang="ru-RU" sz="2000" b="1" dirty="0">
                <a:solidFill>
                  <a:schemeClr val="tx1"/>
                </a:solidFill>
              </a:rPr>
              <a:t>родители</a:t>
            </a:r>
            <a:r>
              <a:rPr lang="ru-RU" sz="2000" dirty="0">
                <a:solidFill>
                  <a:schemeClr val="tx1"/>
                </a:solidFill>
              </a:rPr>
              <a:t> могут стать «помощниками» учителя-логопеда в длительном процессе коррекционно-логопедического воздействия по устранению речевых нарушений. Совместная работа с родителями очень продуктивна, дает положительную динамику в развитии речи детей, если они осознали необходимость ежедневно уделять время для исправления нарушений речи у детей.</a:t>
            </a:r>
            <a:br>
              <a:rPr lang="ru-RU" sz="2000" dirty="0">
                <a:solidFill>
                  <a:schemeClr val="tx1"/>
                </a:solidFill>
              </a:rPr>
            </a:br>
            <a:r>
              <a:rPr lang="ru-RU" sz="2000" dirty="0">
                <a:solidFill>
                  <a:schemeClr val="tx1"/>
                </a:solidFill>
              </a:rPr>
              <a:t/>
            </a:r>
            <a:br>
              <a:rPr lang="ru-RU" sz="2000" dirty="0">
                <a:solidFill>
                  <a:schemeClr val="tx1"/>
                </a:solidFill>
              </a:rPr>
            </a:br>
            <a:r>
              <a:rPr lang="ru-RU" sz="2000" dirty="0">
                <a:solidFill>
                  <a:schemeClr val="tx1"/>
                </a:solidFill>
              </a:rPr>
              <a:t>Успех коррекционного обучения во многом определяется тем, насколько четко организуется преемственность в работе логопеда и родителей</a:t>
            </a:r>
            <a:r>
              <a:rPr lang="ru-RU" sz="2000">
                <a:solidFill>
                  <a:schemeClr val="tx1"/>
                </a:solidFill>
              </a:rPr>
              <a:t>. </a:t>
            </a:r>
            <a:endParaRPr lang="ru-RU" sz="2000" dirty="0"/>
          </a:p>
        </p:txBody>
      </p:sp>
    </p:spTree>
    <p:extLst>
      <p:ext uri="{BB962C8B-B14F-4D97-AF65-F5344CB8AC3E}">
        <p14:creationId xmlns:p14="http://schemas.microsoft.com/office/powerpoint/2010/main" val="340919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8229600" cy="6480720"/>
          </a:xfrm>
        </p:spPr>
        <p:txBody>
          <a:bodyPr>
            <a:noAutofit/>
          </a:bodyPr>
          <a:lstStyle/>
          <a:p>
            <a:r>
              <a:rPr lang="ru-RU" sz="2000" b="1" dirty="0">
                <a:solidFill>
                  <a:schemeClr val="tx1"/>
                </a:solidFill>
              </a:rPr>
              <a:t>Задачи в работе с родителями</a:t>
            </a:r>
            <a:r>
              <a:rPr lang="ru-RU" sz="2000" b="1" dirty="0"/>
              <a:t>:</a:t>
            </a:r>
            <a:br>
              <a:rPr lang="ru-RU" sz="2000" b="1" dirty="0"/>
            </a:br>
            <a:r>
              <a:rPr lang="ru-RU" sz="1800" dirty="0">
                <a:solidFill>
                  <a:schemeClr val="tx1"/>
                </a:solidFill>
              </a:rPr>
              <a:t>1. Установить партнерские отношения с семьей каждого воспитанника, создать атмосферу заинтересованности в оказании помощи ребенку по устранению нарушений в речевой сфере.</a:t>
            </a:r>
            <a:br>
              <a:rPr lang="ru-RU" sz="1800" dirty="0">
                <a:solidFill>
                  <a:schemeClr val="tx1"/>
                </a:solidFill>
              </a:rPr>
            </a:br>
            <a:r>
              <a:rPr lang="ru-RU" sz="1800" dirty="0">
                <a:solidFill>
                  <a:schemeClr val="tx1"/>
                </a:solidFill>
              </a:rPr>
              <a:t>2. Повысить психолого-педагогическую компетентность родителей в вопросах речевого развития, пробудить в них интерес и желание участвовать в воспитании и развитии своего ребенка.</a:t>
            </a:r>
            <a:br>
              <a:rPr lang="ru-RU" sz="1800" dirty="0">
                <a:solidFill>
                  <a:schemeClr val="tx1"/>
                </a:solidFill>
              </a:rPr>
            </a:br>
            <a:r>
              <a:rPr lang="ru-RU" sz="1800" dirty="0">
                <a:solidFill>
                  <a:schemeClr val="tx1"/>
                </a:solidFill>
              </a:rPr>
              <a:t>3. Обучать родителей конкретным приемам логопедической работы. </a:t>
            </a:r>
            <a:br>
              <a:rPr lang="ru-RU" sz="1800" dirty="0">
                <a:solidFill>
                  <a:schemeClr val="tx1"/>
                </a:solidFill>
              </a:rPr>
            </a:br>
            <a:endParaRPr lang="ru-RU" sz="1800" dirty="0" smtClean="0">
              <a:solidFill>
                <a:schemeClr val="tx1"/>
              </a:solidFill>
            </a:endParaRPr>
          </a:p>
          <a:p>
            <a:r>
              <a:rPr lang="ru-RU" sz="1800" dirty="0" smtClean="0">
                <a:solidFill>
                  <a:schemeClr val="tx1"/>
                </a:solidFill>
              </a:rPr>
              <a:t>Совместная </a:t>
            </a:r>
            <a:r>
              <a:rPr lang="ru-RU" sz="1800" dirty="0">
                <a:solidFill>
                  <a:schemeClr val="tx1"/>
                </a:solidFill>
              </a:rPr>
              <a:t>работа логопеда с родителями является неотъемлемой частью всего педагогического процесса, связь с родителями проводится с помощью коллективной, индивидуальной и наглядной форм работы. Осуществляется она в следующих </a:t>
            </a:r>
            <a:r>
              <a:rPr lang="ru-RU" sz="1800" dirty="0" smtClean="0">
                <a:solidFill>
                  <a:schemeClr val="tx1"/>
                </a:solidFill>
              </a:rPr>
              <a:t> формах</a:t>
            </a:r>
            <a:r>
              <a:rPr lang="ru-RU" sz="1800" dirty="0">
                <a:solidFill>
                  <a:schemeClr val="tx1"/>
                </a:solidFill>
              </a:rPr>
              <a:t>:</a:t>
            </a:r>
            <a:br>
              <a:rPr lang="ru-RU" sz="1800" dirty="0">
                <a:solidFill>
                  <a:schemeClr val="tx1"/>
                </a:solidFill>
              </a:rPr>
            </a:br>
            <a:r>
              <a:rPr lang="ru-RU" sz="1800" dirty="0">
                <a:solidFill>
                  <a:schemeClr val="tx1"/>
                </a:solidFill>
              </a:rPr>
              <a:t>1. Анкетирование.</a:t>
            </a:r>
            <a:br>
              <a:rPr lang="ru-RU" sz="1800" dirty="0">
                <a:solidFill>
                  <a:schemeClr val="tx1"/>
                </a:solidFill>
              </a:rPr>
            </a:br>
            <a:r>
              <a:rPr lang="ru-RU" sz="1800" dirty="0">
                <a:solidFill>
                  <a:schemeClr val="tx1"/>
                </a:solidFill>
              </a:rPr>
              <a:t>2. Оформление речевых </a:t>
            </a:r>
            <a:r>
              <a:rPr lang="ru-RU" sz="1800" dirty="0" smtClean="0">
                <a:solidFill>
                  <a:schemeClr val="tx1"/>
                </a:solidFill>
              </a:rPr>
              <a:t>уголков</a:t>
            </a:r>
            <a:r>
              <a:rPr lang="ru-RU" sz="1800" dirty="0">
                <a:solidFill>
                  <a:schemeClr val="tx1"/>
                </a:solidFill>
              </a:rPr>
              <a:t/>
            </a:r>
            <a:br>
              <a:rPr lang="ru-RU" sz="1800" dirty="0">
                <a:solidFill>
                  <a:schemeClr val="tx1"/>
                </a:solidFill>
              </a:rPr>
            </a:br>
            <a:r>
              <a:rPr lang="ru-RU" sz="1800" dirty="0" smtClean="0">
                <a:solidFill>
                  <a:schemeClr val="tx1"/>
                </a:solidFill>
              </a:rPr>
              <a:t>3. </a:t>
            </a:r>
            <a:r>
              <a:rPr lang="ru-RU" sz="1800" dirty="0">
                <a:solidFill>
                  <a:schemeClr val="tx1"/>
                </a:solidFill>
              </a:rPr>
              <a:t>Буклеты.</a:t>
            </a:r>
            <a:br>
              <a:rPr lang="ru-RU" sz="1800" dirty="0">
                <a:solidFill>
                  <a:schemeClr val="tx1"/>
                </a:solidFill>
              </a:rPr>
            </a:br>
            <a:r>
              <a:rPr lang="ru-RU" sz="1800" dirty="0" smtClean="0">
                <a:solidFill>
                  <a:schemeClr val="tx1"/>
                </a:solidFill>
              </a:rPr>
              <a:t>4. </a:t>
            </a:r>
            <a:r>
              <a:rPr lang="ru-RU" sz="1800" dirty="0">
                <a:solidFill>
                  <a:schemeClr val="tx1"/>
                </a:solidFill>
              </a:rPr>
              <a:t>Индивидуальные консультации, беседы. </a:t>
            </a:r>
            <a:br>
              <a:rPr lang="ru-RU" sz="1800" dirty="0">
                <a:solidFill>
                  <a:schemeClr val="tx1"/>
                </a:solidFill>
              </a:rPr>
            </a:br>
            <a:r>
              <a:rPr lang="ru-RU" sz="1800" dirty="0" smtClean="0">
                <a:solidFill>
                  <a:schemeClr val="tx1"/>
                </a:solidFill>
              </a:rPr>
              <a:t>5. </a:t>
            </a:r>
            <a:r>
              <a:rPr lang="ru-RU" sz="1800" dirty="0">
                <a:solidFill>
                  <a:schemeClr val="tx1"/>
                </a:solidFill>
              </a:rPr>
              <a:t>Родительские собрания. </a:t>
            </a:r>
            <a:br>
              <a:rPr lang="ru-RU" sz="1800" dirty="0">
                <a:solidFill>
                  <a:schemeClr val="tx1"/>
                </a:solidFill>
              </a:rPr>
            </a:br>
            <a:r>
              <a:rPr lang="ru-RU" sz="1800" dirty="0" smtClean="0">
                <a:solidFill>
                  <a:schemeClr val="tx1"/>
                </a:solidFill>
              </a:rPr>
              <a:t>6. </a:t>
            </a:r>
            <a:r>
              <a:rPr lang="ru-RU" sz="1800" dirty="0">
                <a:solidFill>
                  <a:schemeClr val="tx1"/>
                </a:solidFill>
              </a:rPr>
              <a:t>Проведение открытых занятий.</a:t>
            </a:r>
            <a:br>
              <a:rPr lang="ru-RU" sz="1800" dirty="0">
                <a:solidFill>
                  <a:schemeClr val="tx1"/>
                </a:solidFill>
              </a:rPr>
            </a:br>
            <a:r>
              <a:rPr lang="ru-RU" sz="1800" dirty="0" smtClean="0">
                <a:solidFill>
                  <a:schemeClr val="tx1"/>
                </a:solidFill>
              </a:rPr>
              <a:t>7. </a:t>
            </a:r>
            <a:r>
              <a:rPr lang="ru-RU" sz="1800" dirty="0">
                <a:solidFill>
                  <a:schemeClr val="tx1"/>
                </a:solidFill>
              </a:rPr>
              <a:t>Тетрадь индивидуальной работы с ребенком.</a:t>
            </a:r>
            <a:br>
              <a:rPr lang="ru-RU" sz="1800" dirty="0">
                <a:solidFill>
                  <a:schemeClr val="tx1"/>
                </a:solidFill>
              </a:rPr>
            </a:br>
            <a:r>
              <a:rPr lang="ru-RU" sz="1800" dirty="0" smtClean="0">
                <a:solidFill>
                  <a:schemeClr val="tx1"/>
                </a:solidFill>
              </a:rPr>
              <a:t>8. </a:t>
            </a:r>
            <a:r>
              <a:rPr lang="ru-RU" sz="1800" dirty="0">
                <a:solidFill>
                  <a:schemeClr val="tx1"/>
                </a:solidFill>
              </a:rPr>
              <a:t>Домашние задания.</a:t>
            </a:r>
            <a:br>
              <a:rPr lang="ru-RU" sz="1800" dirty="0">
                <a:solidFill>
                  <a:schemeClr val="tx1"/>
                </a:solidFill>
              </a:rPr>
            </a:br>
            <a:r>
              <a:rPr lang="ru-RU" sz="1800" dirty="0" smtClean="0">
                <a:solidFill>
                  <a:schemeClr val="tx1"/>
                </a:solidFill>
              </a:rPr>
              <a:t>9. </a:t>
            </a:r>
            <a:r>
              <a:rPr lang="ru-RU" sz="1800" dirty="0">
                <a:solidFill>
                  <a:schemeClr val="tx1"/>
                </a:solidFill>
              </a:rPr>
              <a:t>«Домашняя игротека» подбор речевых игр для занятий с детьми дома.</a:t>
            </a:r>
          </a:p>
        </p:txBody>
      </p:sp>
    </p:spTree>
    <p:extLst>
      <p:ext uri="{BB962C8B-B14F-4D97-AF65-F5344CB8AC3E}">
        <p14:creationId xmlns:p14="http://schemas.microsoft.com/office/powerpoint/2010/main" val="4073919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29600" cy="6336704"/>
          </a:xfrm>
        </p:spPr>
        <p:txBody>
          <a:bodyPr>
            <a:noAutofit/>
          </a:bodyPr>
          <a:lstStyle/>
          <a:p>
            <a:pPr marL="0" indent="0">
              <a:buNone/>
            </a:pPr>
            <a:r>
              <a:rPr lang="ru-RU" sz="1600" dirty="0" smtClean="0">
                <a:solidFill>
                  <a:schemeClr val="tx1"/>
                </a:solidFill>
              </a:rPr>
              <a:t>1. С </a:t>
            </a:r>
            <a:r>
              <a:rPr lang="ru-RU" sz="1600" dirty="0">
                <a:solidFill>
                  <a:schemeClr val="tx1"/>
                </a:solidFill>
              </a:rPr>
              <a:t>помощью </a:t>
            </a:r>
            <a:r>
              <a:rPr lang="ru-RU" sz="1600" b="1" dirty="0">
                <a:solidFill>
                  <a:schemeClr val="tx1"/>
                </a:solidFill>
              </a:rPr>
              <a:t>анкетирования</a:t>
            </a:r>
            <a:r>
              <a:rPr lang="ru-RU" sz="1600" dirty="0">
                <a:solidFill>
                  <a:schemeClr val="tx1"/>
                </a:solidFill>
              </a:rPr>
              <a:t> выявляются трудности, с которыми встречаются родители во время занятий с детьми, каким образом проходит общение в семье, что они делают для обучения и развития </a:t>
            </a:r>
            <a:r>
              <a:rPr lang="ru-RU" sz="1600" dirty="0" smtClean="0">
                <a:solidFill>
                  <a:schemeClr val="tx1"/>
                </a:solidFill>
              </a:rPr>
              <a:t>речи.</a:t>
            </a:r>
          </a:p>
          <a:p>
            <a:pPr marL="0" indent="0">
              <a:buNone/>
            </a:pPr>
            <a:endParaRPr lang="ru-RU" sz="1600" dirty="0" smtClean="0">
              <a:solidFill>
                <a:schemeClr val="tx1"/>
              </a:solidFill>
            </a:endParaRPr>
          </a:p>
          <a:p>
            <a:pPr marL="0" indent="0">
              <a:buNone/>
            </a:pPr>
            <a:r>
              <a:rPr lang="ru-RU" sz="1600" dirty="0" smtClean="0">
                <a:solidFill>
                  <a:schemeClr val="tx1"/>
                </a:solidFill>
              </a:rPr>
              <a:t>2. Речевой </a:t>
            </a:r>
            <a:r>
              <a:rPr lang="ru-RU" sz="1600" dirty="0">
                <a:solidFill>
                  <a:schemeClr val="tx1"/>
                </a:solidFill>
              </a:rPr>
              <a:t>уголок </a:t>
            </a:r>
            <a:r>
              <a:rPr lang="ru-RU" sz="1600" dirty="0" smtClean="0">
                <a:solidFill>
                  <a:schemeClr val="tx1"/>
                </a:solidFill>
              </a:rPr>
              <a:t>знакомит </a:t>
            </a:r>
            <a:r>
              <a:rPr lang="ru-RU" sz="1600" dirty="0">
                <a:solidFill>
                  <a:schemeClr val="tx1"/>
                </a:solidFill>
              </a:rPr>
              <a:t>родителей с тематической неделей, программным содержанием, объемом знаний, которым должны овладеть дети за этот период. Логопед предлагает использовать дома в свободное время речевые игры, небольшие стихи, загадки, рассказы для закрепления с детьми изучаемого материала</a:t>
            </a:r>
            <a:r>
              <a:rPr lang="ru-RU" sz="1600" dirty="0"/>
              <a:t>. </a:t>
            </a:r>
            <a:endParaRPr lang="ru-RU" sz="1600" dirty="0" smtClean="0"/>
          </a:p>
          <a:p>
            <a:pPr marL="0" indent="0">
              <a:buNone/>
            </a:pPr>
            <a:endParaRPr lang="ru-RU" sz="1600" dirty="0" smtClean="0"/>
          </a:p>
          <a:p>
            <a:pPr marL="0" indent="0">
              <a:buNone/>
            </a:pPr>
            <a:r>
              <a:rPr lang="ru-RU" sz="1600" dirty="0" smtClean="0">
                <a:solidFill>
                  <a:schemeClr val="tx1"/>
                </a:solidFill>
              </a:rPr>
              <a:t>3</a:t>
            </a:r>
            <a:r>
              <a:rPr lang="ru-RU" sz="1600" dirty="0">
                <a:solidFill>
                  <a:schemeClr val="tx1"/>
                </a:solidFill>
              </a:rPr>
              <a:t>. Одним из самых современных способов информирования родителей о видах коррекционно-логопедической работы с детьми являются </a:t>
            </a:r>
            <a:r>
              <a:rPr lang="ru-RU" sz="1600" b="1" dirty="0">
                <a:solidFill>
                  <a:schemeClr val="tx1"/>
                </a:solidFill>
              </a:rPr>
              <a:t>буклеты</a:t>
            </a:r>
            <a:r>
              <a:rPr lang="ru-RU" sz="1600" dirty="0">
                <a:solidFill>
                  <a:schemeClr val="tx1"/>
                </a:solidFill>
              </a:rPr>
              <a:t>.</a:t>
            </a:r>
          </a:p>
          <a:p>
            <a:pPr marL="0" indent="0">
              <a:buNone/>
            </a:pPr>
            <a:r>
              <a:rPr lang="ru-RU" sz="1600" dirty="0">
                <a:solidFill>
                  <a:schemeClr val="tx1"/>
                </a:solidFill>
              </a:rPr>
              <a:t>Логопеды используют данную письменную консультацию для того, чтобы ознакомить их с методами и приемами, помогающими детям научиться новому. Буклет кратко и в красочной форме раскрывает проблему нарушения речи с картинками, речевыми играми, стихами, загадками. При подборе материала для буклета логопед излагает проблему развития речи понятным языком. Буклет предназначен для того, чтобы родители могли взять его с собой, ознакомиться с ним в свободное время дома, в транспорте, применить рекомендации логопеда и позаниматься с ребенком вечером или в выходные дни. </a:t>
            </a:r>
          </a:p>
          <a:p>
            <a:pPr marL="0" indent="0">
              <a:buNone/>
            </a:pPr>
            <a:r>
              <a:rPr lang="ru-RU" sz="1600" dirty="0">
                <a:solidFill>
                  <a:schemeClr val="tx1"/>
                </a:solidFill>
              </a:rPr>
              <a:t>Буклеты  могут быть на разные темы: «Учим ребенка думать и говорить», «Как с ребенком учить буквы», «Готов ли ваш ребенок к школе?» и др.</a:t>
            </a:r>
            <a:br>
              <a:rPr lang="ru-RU" sz="1600" dirty="0">
                <a:solidFill>
                  <a:schemeClr val="tx1"/>
                </a:solidFill>
              </a:rPr>
            </a:br>
            <a:r>
              <a:rPr lang="ru-RU" sz="1600" dirty="0">
                <a:solidFill>
                  <a:schemeClr val="tx1"/>
                </a:solidFill>
              </a:rPr>
              <a:t/>
            </a:r>
            <a:br>
              <a:rPr lang="ru-RU" sz="1600" dirty="0">
                <a:solidFill>
                  <a:schemeClr val="tx1"/>
                </a:solidFill>
              </a:rPr>
            </a:br>
            <a:r>
              <a:rPr lang="ru-RU" sz="1600" dirty="0"/>
              <a:t/>
            </a:r>
            <a:br>
              <a:rPr lang="ru-RU" sz="1600" dirty="0"/>
            </a:br>
            <a:r>
              <a:rPr lang="ru-RU" sz="1600" dirty="0"/>
              <a:t/>
            </a:r>
            <a:br>
              <a:rPr lang="ru-RU" sz="1600" dirty="0"/>
            </a:br>
            <a:endParaRPr lang="ru-RU" sz="1600" dirty="0"/>
          </a:p>
        </p:txBody>
      </p:sp>
    </p:spTree>
    <p:extLst>
      <p:ext uri="{BB962C8B-B14F-4D97-AF65-F5344CB8AC3E}">
        <p14:creationId xmlns:p14="http://schemas.microsoft.com/office/powerpoint/2010/main" val="1579279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404664"/>
            <a:ext cx="8496944" cy="6552728"/>
          </a:xfrm>
        </p:spPr>
        <p:txBody>
          <a:bodyPr>
            <a:noAutofit/>
          </a:bodyPr>
          <a:lstStyle/>
          <a:p>
            <a:pPr marL="0" indent="0">
              <a:buNone/>
            </a:pPr>
            <a:r>
              <a:rPr lang="ru-RU" sz="600" dirty="0"/>
              <a:t/>
            </a:r>
            <a:br>
              <a:rPr lang="ru-RU" sz="600" dirty="0"/>
            </a:br>
            <a:endParaRPr lang="ru-RU" sz="600" dirty="0"/>
          </a:p>
          <a:p>
            <a:pPr marL="0" indent="0">
              <a:buNone/>
            </a:pPr>
            <a:r>
              <a:rPr lang="ru-RU" sz="1600" dirty="0">
                <a:solidFill>
                  <a:schemeClr val="tx1"/>
                </a:solidFill>
              </a:rPr>
              <a:t>4. Индивидуальные консультации и беседы посвящены вопросам нарушений в общем и речевом развитии детей, способах их устранения. Родители </a:t>
            </a:r>
            <a:r>
              <a:rPr lang="ru-RU" sz="1600" dirty="0" smtClean="0">
                <a:solidFill>
                  <a:schemeClr val="tx1"/>
                </a:solidFill>
              </a:rPr>
              <a:t>узнают о </a:t>
            </a:r>
            <a:r>
              <a:rPr lang="ru-RU" sz="1600" dirty="0">
                <a:solidFill>
                  <a:schemeClr val="tx1"/>
                </a:solidFill>
              </a:rPr>
              <a:t>результатах диагностического обследования их ребенка, о том, какие существуют методы логопедического воздействия для восстановления речевой сферы. </a:t>
            </a:r>
            <a:br>
              <a:rPr lang="ru-RU" sz="1600" dirty="0">
                <a:solidFill>
                  <a:schemeClr val="tx1"/>
                </a:solidFill>
              </a:rPr>
            </a:br>
            <a:r>
              <a:rPr lang="ru-RU" sz="1600" dirty="0">
                <a:solidFill>
                  <a:schemeClr val="tx1"/>
                </a:solidFill>
              </a:rPr>
              <a:t/>
            </a:r>
            <a:br>
              <a:rPr lang="ru-RU" sz="1600" dirty="0">
                <a:solidFill>
                  <a:schemeClr val="tx1"/>
                </a:solidFill>
              </a:rPr>
            </a:br>
            <a:r>
              <a:rPr lang="ru-RU" sz="1600" dirty="0">
                <a:solidFill>
                  <a:schemeClr val="tx1"/>
                </a:solidFill>
              </a:rPr>
              <a:t>5. Родительские собрания являются традиционной формой работы учителя-логопеда с родителями, которые актуальны и сейчас. </a:t>
            </a:r>
          </a:p>
          <a:p>
            <a:pPr marL="0" indent="0">
              <a:buNone/>
            </a:pPr>
            <a:r>
              <a:rPr lang="ru-RU" sz="1600" dirty="0">
                <a:solidFill>
                  <a:schemeClr val="tx1"/>
                </a:solidFill>
              </a:rPr>
              <a:t>Родительские собрания проводится для того, чтоб познакомить родителей с логопедическим обследованием,  а также, с целью выявления уровня результативности коррекционно-образовательной работы.  Основные темы родительских собраний: «Общее недоразвитие речи у детей», «Как помочь ребенку запомнить буквы», «Подготовка руки ребенка к письму» и др.</a:t>
            </a:r>
            <a:br>
              <a:rPr lang="ru-RU" sz="1600" dirty="0">
                <a:solidFill>
                  <a:schemeClr val="tx1"/>
                </a:solidFill>
              </a:rPr>
            </a:br>
            <a:r>
              <a:rPr lang="ru-RU" sz="1600" dirty="0">
                <a:solidFill>
                  <a:schemeClr val="tx1"/>
                </a:solidFill>
              </a:rPr>
              <a:t/>
            </a:r>
            <a:br>
              <a:rPr lang="ru-RU" sz="1600" dirty="0">
                <a:solidFill>
                  <a:schemeClr val="tx1"/>
                </a:solidFill>
              </a:rPr>
            </a:br>
            <a:r>
              <a:rPr lang="ru-RU" sz="1600" dirty="0">
                <a:solidFill>
                  <a:schemeClr val="tx1"/>
                </a:solidFill>
              </a:rPr>
              <a:t>6. Тетрадь индивидуальной работы с ребенком содержит комплекс упражнений артикуляционной гимнастики, речевой материал для устранения нарушений в звукопроизношении. В зависимости от тяжести нарушения речи задания в тетради даются не только по звукопроизношению, но и по формированию словаря, грамматических умений и навыков, на развитие внимания, памяти, мышления. </a:t>
            </a:r>
            <a:br>
              <a:rPr lang="ru-RU" sz="1600" dirty="0">
                <a:solidFill>
                  <a:schemeClr val="tx1"/>
                </a:solidFill>
              </a:rPr>
            </a:br>
            <a:r>
              <a:rPr lang="ru-RU" sz="1600" dirty="0">
                <a:solidFill>
                  <a:schemeClr val="tx1"/>
                </a:solidFill>
              </a:rPr>
              <a:t/>
            </a:r>
            <a:br>
              <a:rPr lang="ru-RU" sz="1600" dirty="0">
                <a:solidFill>
                  <a:schemeClr val="tx1"/>
                </a:solidFill>
              </a:rPr>
            </a:br>
            <a:r>
              <a:rPr lang="ru-RU" sz="1600" dirty="0">
                <a:solidFill>
                  <a:schemeClr val="tx1"/>
                </a:solidFill>
              </a:rPr>
              <a:t>7. Домашние задания необходимы для закрепления знаний, полученных на логопедических занятиях. С помощью такого материала родители видят динамику в развитии речи детей. </a:t>
            </a:r>
            <a:endParaRPr lang="ru-RU" sz="1600" dirty="0"/>
          </a:p>
          <a:p>
            <a:pPr marL="0" indent="0">
              <a:buNone/>
            </a:pPr>
            <a:r>
              <a:rPr lang="ru-RU" sz="1100" dirty="0"/>
              <a:t/>
            </a:r>
            <a:br>
              <a:rPr lang="ru-RU" sz="1100" dirty="0"/>
            </a:br>
            <a:r>
              <a:rPr lang="ru-RU" sz="1100" dirty="0"/>
              <a:t/>
            </a:r>
            <a:br>
              <a:rPr lang="ru-RU" sz="1100" dirty="0"/>
            </a:br>
            <a:endParaRPr lang="ru-RU" sz="1100" dirty="0"/>
          </a:p>
          <a:p>
            <a:pPr algn="just"/>
            <a:endParaRPr lang="ru-RU" sz="800" dirty="0"/>
          </a:p>
        </p:txBody>
      </p:sp>
    </p:spTree>
    <p:extLst>
      <p:ext uri="{BB962C8B-B14F-4D97-AF65-F5344CB8AC3E}">
        <p14:creationId xmlns:p14="http://schemas.microsoft.com/office/powerpoint/2010/main" val="1248897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ru-RU"/>
          </a:p>
        </p:txBody>
      </p:sp>
      <p:sp>
        <p:nvSpPr>
          <p:cNvPr id="3" name="Заголовок 2"/>
          <p:cNvSpPr>
            <a:spLocks noGrp="1"/>
          </p:cNvSpPr>
          <p:nvPr>
            <p:ph type="title"/>
          </p:nvPr>
        </p:nvSpPr>
        <p:spPr/>
        <p:txBody>
          <a:bodyPr/>
          <a:lstStyle/>
          <a:p>
            <a:endParaRPr lang="ru-RU"/>
          </a:p>
        </p:txBody>
      </p:sp>
      <p:pic>
        <p:nvPicPr>
          <p:cNvPr id="2050" name="Picture 2" descr="F:\ГРАНТ\51 сад\slide-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8" y="3858"/>
            <a:ext cx="9151268" cy="6854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19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88640"/>
            <a:ext cx="8229600" cy="6120680"/>
          </a:xfrm>
        </p:spPr>
        <p:txBody>
          <a:bodyPr>
            <a:noAutofit/>
          </a:bodyPr>
          <a:lstStyle/>
          <a:p>
            <a:pPr marL="0" indent="0">
              <a:buNone/>
            </a:pPr>
            <a:r>
              <a:rPr lang="ru-RU" sz="1600" dirty="0" smtClean="0"/>
              <a:t/>
            </a:r>
            <a:br>
              <a:rPr lang="ru-RU" sz="1600" dirty="0" smtClean="0"/>
            </a:br>
            <a:endParaRPr lang="ru-RU" sz="1400" dirty="0"/>
          </a:p>
        </p:txBody>
      </p:sp>
      <p:sp>
        <p:nvSpPr>
          <p:cNvPr id="2" name="Прямоугольник 1"/>
          <p:cNvSpPr/>
          <p:nvPr/>
        </p:nvSpPr>
        <p:spPr>
          <a:xfrm>
            <a:off x="251520" y="260648"/>
            <a:ext cx="8640960" cy="6063198"/>
          </a:xfrm>
          <a:prstGeom prst="rect">
            <a:avLst/>
          </a:prstGeom>
        </p:spPr>
        <p:txBody>
          <a:bodyPr wrap="square">
            <a:spAutoFit/>
          </a:bodyPr>
          <a:lstStyle/>
          <a:p>
            <a:r>
              <a:rPr lang="ru-RU" sz="2000" dirty="0" smtClean="0"/>
              <a:t>К. Чуковский, </a:t>
            </a:r>
            <a:r>
              <a:rPr lang="ru-RU" sz="2000" dirty="0"/>
              <a:t>С.Я. </a:t>
            </a:r>
            <a:r>
              <a:rPr lang="ru-RU" sz="2000" dirty="0" smtClean="0"/>
              <a:t>Маршак, </a:t>
            </a:r>
            <a:r>
              <a:rPr lang="ru-RU" sz="2000" dirty="0"/>
              <a:t>Н. </a:t>
            </a:r>
            <a:r>
              <a:rPr lang="ru-RU" sz="2000" dirty="0" smtClean="0"/>
              <a:t>Носов </a:t>
            </a:r>
            <a:r>
              <a:rPr lang="ru-RU" sz="2000" dirty="0"/>
              <a:t>«Приключения Незнайки в солнечном городе», </a:t>
            </a:r>
            <a:r>
              <a:rPr lang="ru-RU" sz="2000" dirty="0" smtClean="0"/>
              <a:t>Д. Мамин– Сибиряк, М. Пришвин, Е. </a:t>
            </a:r>
            <a:r>
              <a:rPr lang="ru-RU" sz="2000" dirty="0" err="1" smtClean="0"/>
              <a:t>Чарушин</a:t>
            </a:r>
            <a:r>
              <a:rPr lang="ru-RU" sz="2000" dirty="0" smtClean="0"/>
              <a:t> </a:t>
            </a:r>
            <a:r>
              <a:rPr lang="ru-RU" sz="2000" dirty="0"/>
              <a:t>о животных, стихи </a:t>
            </a:r>
            <a:r>
              <a:rPr lang="ru-RU" sz="2000" dirty="0" smtClean="0"/>
              <a:t>А. </a:t>
            </a:r>
            <a:r>
              <a:rPr lang="ru-RU" sz="2000" dirty="0" err="1"/>
              <a:t>Барто</a:t>
            </a:r>
            <a:r>
              <a:rPr lang="ru-RU" sz="2000" dirty="0"/>
              <a:t>, сказки Братьев Гримм и т.д</a:t>
            </a:r>
            <a:r>
              <a:rPr lang="ru-RU" sz="2000" dirty="0" smtClean="0"/>
              <a:t>.</a:t>
            </a:r>
          </a:p>
          <a:p>
            <a:endParaRPr lang="ru-RU" sz="2000" dirty="0"/>
          </a:p>
          <a:p>
            <a:r>
              <a:rPr lang="ru-RU" sz="2000" dirty="0"/>
              <a:t>На улице наблюдайте за птицами, деревьями, людьми, явлениями природы, обсуждайте с детьми увиденное. Играйте вместе с ребенком, налаживайте речевой, эмоциональный контакт.</a:t>
            </a:r>
          </a:p>
          <a:p>
            <a:endParaRPr lang="ru-RU" sz="2000" dirty="0" smtClean="0"/>
          </a:p>
          <a:p>
            <a:r>
              <a:rPr lang="ru-RU" altLang="ru-RU" b="1" i="1" u="sng" dirty="0">
                <a:solidFill>
                  <a:srgbClr val="FF0000"/>
                </a:solidFill>
              </a:rPr>
              <a:t>Игры на активизацию словаря:</a:t>
            </a:r>
            <a:endParaRPr lang="ru-RU" altLang="ru-RU" dirty="0">
              <a:solidFill>
                <a:srgbClr val="FF0000"/>
              </a:solidFill>
            </a:endParaRPr>
          </a:p>
          <a:p>
            <a:endParaRPr lang="ru-RU" altLang="ru-RU" sz="1600" b="1" i="1" dirty="0" smtClean="0"/>
          </a:p>
          <a:p>
            <a:r>
              <a:rPr lang="ru-RU" altLang="ru-RU" sz="1600" b="1" i="1" dirty="0" smtClean="0"/>
              <a:t>Игра </a:t>
            </a:r>
            <a:r>
              <a:rPr lang="ru-RU" altLang="ru-RU" sz="1600" b="1" i="1" dirty="0"/>
              <a:t>«Кто или что может это делать?» </a:t>
            </a:r>
            <a:endParaRPr lang="ru-RU" altLang="ru-RU" sz="1600" dirty="0"/>
          </a:p>
          <a:p>
            <a:r>
              <a:rPr lang="ru-RU" altLang="ru-RU" sz="1600" dirty="0"/>
              <a:t>Взрослый называет действие, а ребенок подбирает предметы. Например, слово </a:t>
            </a:r>
            <a:r>
              <a:rPr lang="ru-RU" altLang="ru-RU" sz="1600" dirty="0" smtClean="0"/>
              <a:t>«идет», </a:t>
            </a:r>
            <a:r>
              <a:rPr lang="ru-RU" altLang="ru-RU" sz="1600" dirty="0"/>
              <a:t>ребенок подбирает девочка идет, мальчик идет, кошка идет, снег идет и т. д. Подберите слова к глаголам стоит, сидит, лежит, бежит, плавает, спит, ползает, качается, летает, плавает,…</a:t>
            </a:r>
          </a:p>
          <a:p>
            <a:r>
              <a:rPr lang="ru-RU" altLang="ru-RU" sz="1600" b="1" i="1" dirty="0"/>
              <a:t>«Отгадай, что это»</a:t>
            </a:r>
            <a:endParaRPr lang="ru-RU" altLang="ru-RU" sz="1600" dirty="0"/>
          </a:p>
          <a:p>
            <a:r>
              <a:rPr lang="ru-RU" altLang="ru-RU" sz="1600" dirty="0"/>
              <a:t>Отгадывание обобщающего слова по функциональным признакам, по ситуации, в которой чаще всего находится предмет, называемый этим словом. Например:</a:t>
            </a:r>
          </a:p>
          <a:p>
            <a:r>
              <a:rPr lang="ru-RU" altLang="ru-RU" sz="1600" dirty="0"/>
              <a:t>Растут на грядке в </a:t>
            </a:r>
            <a:r>
              <a:rPr lang="ru-RU" altLang="ru-RU" sz="1600" dirty="0" smtClean="0"/>
              <a:t>огороде</a:t>
            </a:r>
            <a:r>
              <a:rPr lang="ru-RU" altLang="ru-RU" sz="1600" dirty="0"/>
              <a:t> </a:t>
            </a:r>
            <a:r>
              <a:rPr lang="ru-RU" altLang="ru-RU" sz="1600" dirty="0" smtClean="0"/>
              <a:t>(овощи</a:t>
            </a:r>
            <a:r>
              <a:rPr lang="ru-RU" altLang="ru-RU" sz="1600" dirty="0"/>
              <a:t>).</a:t>
            </a:r>
          </a:p>
          <a:p>
            <a:r>
              <a:rPr lang="ru-RU" altLang="ru-RU" sz="1600" dirty="0"/>
              <a:t>Растут на дереве в саду, </a:t>
            </a:r>
            <a:r>
              <a:rPr lang="ru-RU" altLang="ru-RU" sz="1600" dirty="0" smtClean="0"/>
              <a:t>вкусные </a:t>
            </a:r>
            <a:r>
              <a:rPr lang="ru-RU" altLang="ru-RU" sz="1600" dirty="0"/>
              <a:t>и сладкие.</a:t>
            </a:r>
          </a:p>
          <a:p>
            <a:r>
              <a:rPr lang="ru-RU" altLang="ru-RU" sz="1600" dirty="0"/>
              <a:t>Движется по дорогам, по воде, по воздуху.</a:t>
            </a:r>
          </a:p>
          <a:p>
            <a:endParaRPr lang="ru-RU" sz="2000" dirty="0"/>
          </a:p>
        </p:txBody>
      </p:sp>
    </p:spTree>
    <p:extLst>
      <p:ext uri="{BB962C8B-B14F-4D97-AF65-F5344CB8AC3E}">
        <p14:creationId xmlns:p14="http://schemas.microsoft.com/office/powerpoint/2010/main" val="1623968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0648"/>
            <a:ext cx="8712967" cy="5865515"/>
          </a:xfrm>
        </p:spPr>
        <p:txBody>
          <a:bodyPr>
            <a:noAutofit/>
          </a:bodyPr>
          <a:lstStyle/>
          <a:p>
            <a:pPr>
              <a:spcBef>
                <a:spcPts val="0"/>
              </a:spcBef>
            </a:pPr>
            <a:r>
              <a:rPr lang="ru-RU" altLang="ru-RU" sz="1600" b="1" i="1" u="sng" dirty="0">
                <a:solidFill>
                  <a:srgbClr val="FF0000"/>
                </a:solidFill>
              </a:rPr>
              <a:t>Игры на речевые обобщения:</a:t>
            </a:r>
            <a:endParaRPr lang="ru-RU" altLang="ru-RU" sz="1600" dirty="0">
              <a:solidFill>
                <a:srgbClr val="FF0000"/>
              </a:solidFill>
            </a:endParaRPr>
          </a:p>
          <a:p>
            <a:pPr>
              <a:spcBef>
                <a:spcPts val="0"/>
              </a:spcBef>
            </a:pPr>
            <a:r>
              <a:rPr lang="ru-RU" altLang="ru-RU" sz="1400" b="1" i="1" dirty="0">
                <a:solidFill>
                  <a:schemeClr val="tx1"/>
                </a:solidFill>
              </a:rPr>
              <a:t>«Назови лишнее слово»</a:t>
            </a:r>
            <a:endParaRPr lang="ru-RU" altLang="ru-RU" sz="1400" dirty="0">
              <a:solidFill>
                <a:schemeClr val="tx1"/>
              </a:solidFill>
            </a:endParaRPr>
          </a:p>
          <a:p>
            <a:pPr>
              <a:spcBef>
                <a:spcPts val="0"/>
              </a:spcBef>
            </a:pPr>
            <a:r>
              <a:rPr lang="ru-RU" altLang="ru-RU" sz="1400" dirty="0">
                <a:solidFill>
                  <a:schemeClr val="tx1"/>
                </a:solidFill>
              </a:rPr>
              <a:t>Взрослый называет слова и предлагает ребенку назвать «лишнее» слово, а затем объяснить, почему это слово «лишнее».</a:t>
            </a:r>
          </a:p>
          <a:p>
            <a:pPr>
              <a:spcBef>
                <a:spcPts val="0"/>
              </a:spcBef>
            </a:pPr>
            <a:r>
              <a:rPr lang="ru-RU" altLang="ru-RU" sz="1400" dirty="0" smtClean="0">
                <a:solidFill>
                  <a:schemeClr val="tx1"/>
                </a:solidFill>
              </a:rPr>
              <a:t>кукла</a:t>
            </a:r>
            <a:r>
              <a:rPr lang="ru-RU" altLang="ru-RU" sz="1400" dirty="0">
                <a:solidFill>
                  <a:schemeClr val="tx1"/>
                </a:solidFill>
              </a:rPr>
              <a:t>, песок, юла, ведерко, мяч;</a:t>
            </a:r>
          </a:p>
          <a:p>
            <a:pPr>
              <a:spcBef>
                <a:spcPts val="0"/>
              </a:spcBef>
            </a:pPr>
            <a:r>
              <a:rPr lang="ru-RU" altLang="ru-RU" sz="1400" dirty="0">
                <a:solidFill>
                  <a:schemeClr val="tx1"/>
                </a:solidFill>
              </a:rPr>
              <a:t>стол, шкаф, ковер, кресло, диван;</a:t>
            </a:r>
          </a:p>
          <a:p>
            <a:pPr>
              <a:spcBef>
                <a:spcPts val="0"/>
              </a:spcBef>
            </a:pPr>
            <a:r>
              <a:rPr lang="ru-RU" altLang="ru-RU" sz="1400" dirty="0">
                <a:solidFill>
                  <a:schemeClr val="tx1"/>
                </a:solidFill>
              </a:rPr>
              <a:t>пальто, шапка, шарф, сапоги, шляпа;</a:t>
            </a:r>
          </a:p>
          <a:p>
            <a:pPr>
              <a:spcBef>
                <a:spcPts val="0"/>
              </a:spcBef>
            </a:pPr>
            <a:r>
              <a:rPr lang="ru-RU" altLang="ru-RU" sz="1400" dirty="0">
                <a:solidFill>
                  <a:schemeClr val="tx1"/>
                </a:solidFill>
              </a:rPr>
              <a:t>слива, яблоко, помидор, абрикос, груша;</a:t>
            </a:r>
          </a:p>
          <a:p>
            <a:pPr>
              <a:spcBef>
                <a:spcPts val="0"/>
              </a:spcBef>
            </a:pPr>
            <a:r>
              <a:rPr lang="ru-RU" altLang="ru-RU" sz="1600" b="1" i="1" u="sng" dirty="0">
                <a:solidFill>
                  <a:srgbClr val="FF0000"/>
                </a:solidFill>
              </a:rPr>
              <a:t>Игры на развитие звукового анализа и синтеза:</a:t>
            </a:r>
            <a:endParaRPr lang="ru-RU" altLang="ru-RU" sz="1600" dirty="0">
              <a:solidFill>
                <a:srgbClr val="FF0000"/>
              </a:solidFill>
            </a:endParaRPr>
          </a:p>
          <a:p>
            <a:pPr>
              <a:spcBef>
                <a:spcPts val="0"/>
              </a:spcBef>
            </a:pPr>
            <a:r>
              <a:rPr lang="ru-RU" altLang="ru-RU" sz="1400" b="1" i="1" dirty="0">
                <a:solidFill>
                  <a:schemeClr val="tx1"/>
                </a:solidFill>
              </a:rPr>
              <a:t>Игра «Цепочка слов» </a:t>
            </a:r>
            <a:endParaRPr lang="ru-RU" altLang="ru-RU" sz="1400" dirty="0">
              <a:solidFill>
                <a:schemeClr val="tx1"/>
              </a:solidFill>
            </a:endParaRPr>
          </a:p>
          <a:p>
            <a:pPr>
              <a:spcBef>
                <a:spcPts val="0"/>
              </a:spcBef>
            </a:pPr>
            <a:r>
              <a:rPr lang="ru-RU" altLang="ru-RU" sz="1400" dirty="0">
                <a:solidFill>
                  <a:schemeClr val="tx1"/>
                </a:solidFill>
              </a:rPr>
              <a:t>Взрослый и ребенок по очереди называют любые слова   Например: кошка – автобус – сок – куст – танк – капуста - </a:t>
            </a:r>
          </a:p>
          <a:p>
            <a:pPr>
              <a:spcBef>
                <a:spcPts val="0"/>
              </a:spcBef>
            </a:pPr>
            <a:r>
              <a:rPr lang="ru-RU" altLang="ru-RU" sz="1400" b="1" i="1" dirty="0">
                <a:solidFill>
                  <a:schemeClr val="tx1"/>
                </a:solidFill>
              </a:rPr>
              <a:t>«Придумай слово»</a:t>
            </a:r>
            <a:endParaRPr lang="ru-RU" altLang="ru-RU" sz="1400" dirty="0">
              <a:solidFill>
                <a:schemeClr val="tx1"/>
              </a:solidFill>
            </a:endParaRPr>
          </a:p>
          <a:p>
            <a:pPr>
              <a:spcBef>
                <a:spcPts val="0"/>
              </a:spcBef>
            </a:pPr>
            <a:r>
              <a:rPr lang="ru-RU" altLang="ru-RU" sz="1400" dirty="0">
                <a:solidFill>
                  <a:schemeClr val="tx1"/>
                </a:solidFill>
              </a:rPr>
              <a:t> Ребенок должен придумать слово на заданный звук. Например: на звук Ж: жук, жилет, джинсы, желудь, уж и т. д.</a:t>
            </a:r>
          </a:p>
          <a:p>
            <a:pPr>
              <a:spcBef>
                <a:spcPts val="0"/>
              </a:spcBef>
            </a:pPr>
            <a:r>
              <a:rPr lang="ru-RU" altLang="ru-RU" sz="1600" b="1" i="1" u="sng" dirty="0">
                <a:solidFill>
                  <a:srgbClr val="FF0000"/>
                </a:solidFill>
              </a:rPr>
              <a:t>Игры на развитие грамматического строя речи:</a:t>
            </a:r>
            <a:endParaRPr lang="ru-RU" altLang="ru-RU" sz="1600" dirty="0">
              <a:solidFill>
                <a:srgbClr val="FF0000"/>
              </a:solidFill>
            </a:endParaRPr>
          </a:p>
          <a:p>
            <a:pPr>
              <a:spcBef>
                <a:spcPts val="0"/>
              </a:spcBef>
            </a:pPr>
            <a:r>
              <a:rPr lang="ru-RU" altLang="ru-RU" sz="1400" b="1" i="1" dirty="0">
                <a:solidFill>
                  <a:schemeClr val="tx1"/>
                </a:solidFill>
              </a:rPr>
              <a:t>Игра «Веселый счет» </a:t>
            </a:r>
            <a:endParaRPr lang="ru-RU" altLang="ru-RU" sz="1400" dirty="0">
              <a:solidFill>
                <a:schemeClr val="tx1"/>
              </a:solidFill>
            </a:endParaRPr>
          </a:p>
          <a:p>
            <a:pPr>
              <a:spcBef>
                <a:spcPts val="0"/>
              </a:spcBef>
            </a:pPr>
            <a:r>
              <a:rPr lang="ru-RU" altLang="ru-RU" sz="1400" dirty="0">
                <a:solidFill>
                  <a:schemeClr val="tx1"/>
                </a:solidFill>
              </a:rPr>
              <a:t>Вокруг много одинаковых предметов. Какие ты можешь назвать? (дома, деревья, листья, лужи, сугробы, столбы, окна..) Давай их посчитаем. Один кирпичный дом, два кирпичных дома, три кирпичных дома, четыре кирпичных дома, пять кирпичных домов и т. д. (Каждый день можно подобрать разные определения к одному слову. Например: кирпичный дом, высокий дом, красивый дом, многоэтажный дом, знакомый дом…)</a:t>
            </a:r>
          </a:p>
          <a:p>
            <a:pPr>
              <a:spcBef>
                <a:spcPts val="0"/>
              </a:spcBef>
            </a:pPr>
            <a:r>
              <a:rPr lang="ru-RU" altLang="ru-RU" sz="1400" b="1" i="1" dirty="0">
                <a:solidFill>
                  <a:schemeClr val="tx1"/>
                </a:solidFill>
              </a:rPr>
              <a:t>«Приготовим сок»</a:t>
            </a:r>
            <a:endParaRPr lang="ru-RU" altLang="ru-RU" sz="1400" dirty="0">
              <a:solidFill>
                <a:schemeClr val="tx1"/>
              </a:solidFill>
            </a:endParaRPr>
          </a:p>
          <a:p>
            <a:pPr>
              <a:spcBef>
                <a:spcPts val="0"/>
              </a:spcBef>
            </a:pPr>
            <a:r>
              <a:rPr lang="ru-RU" altLang="ru-RU" sz="1400" dirty="0">
                <a:solidFill>
                  <a:schemeClr val="tx1"/>
                </a:solidFill>
              </a:rPr>
              <a:t>«Из яблок сок (какой?) - яблочный; из груш… (грушевый); из вишни… (вишневый)» и т. д. А потом наоборот: апельсиновый сок из чего?» и т. д.</a:t>
            </a:r>
          </a:p>
          <a:p>
            <a:pPr>
              <a:spcBef>
                <a:spcPts val="0"/>
              </a:spcBef>
            </a:pPr>
            <a:r>
              <a:rPr lang="ru-RU" altLang="ru-RU" sz="1400" b="1" i="1" dirty="0">
                <a:solidFill>
                  <a:schemeClr val="tx1"/>
                </a:solidFill>
              </a:rPr>
              <a:t>«Один - много»</a:t>
            </a:r>
            <a:endParaRPr lang="ru-RU" altLang="ru-RU" sz="1400" dirty="0">
              <a:solidFill>
                <a:schemeClr val="tx1"/>
              </a:solidFill>
            </a:endParaRPr>
          </a:p>
          <a:p>
            <a:pPr>
              <a:spcBef>
                <a:spcPts val="0"/>
              </a:spcBef>
            </a:pPr>
            <a:r>
              <a:rPr lang="ru-RU" altLang="ru-RU" sz="1400" dirty="0">
                <a:solidFill>
                  <a:schemeClr val="tx1"/>
                </a:solidFill>
              </a:rPr>
              <a:t>«Яблоко – много чего? (яблок); Помидор – много чего? (помидоров)» и т. д.</a:t>
            </a:r>
          </a:p>
          <a:p>
            <a:pPr>
              <a:spcBef>
                <a:spcPts val="0"/>
              </a:spcBef>
            </a:pPr>
            <a:r>
              <a:rPr lang="ru-RU" altLang="ru-RU" sz="1400" dirty="0">
                <a:solidFill>
                  <a:schemeClr val="tx1"/>
                </a:solidFill>
              </a:rPr>
              <a:t> </a:t>
            </a:r>
            <a:r>
              <a:rPr lang="ru-RU" altLang="ru-RU" sz="1400" b="1" i="1" dirty="0">
                <a:solidFill>
                  <a:schemeClr val="tx1"/>
                </a:solidFill>
              </a:rPr>
              <a:t>«Чей, чья, чьё»</a:t>
            </a:r>
            <a:endParaRPr lang="ru-RU" altLang="ru-RU" sz="1400" dirty="0">
              <a:solidFill>
                <a:schemeClr val="tx1"/>
              </a:solidFill>
            </a:endParaRPr>
          </a:p>
          <a:p>
            <a:pPr>
              <a:spcBef>
                <a:spcPts val="0"/>
              </a:spcBef>
            </a:pPr>
            <a:r>
              <a:rPr lang="ru-RU" altLang="ru-RU" sz="1400" dirty="0">
                <a:solidFill>
                  <a:schemeClr val="tx1"/>
                </a:solidFill>
              </a:rPr>
              <a:t>Образование притяжательных прилагательных. «Уши собаки - (чьи уши?) собачьи уши; хвост кошки – кошачий» и т. д.</a:t>
            </a:r>
            <a:endParaRPr lang="ru-RU" sz="1400" dirty="0">
              <a:solidFill>
                <a:schemeClr val="tx1"/>
              </a:solidFill>
            </a:endParaRPr>
          </a:p>
        </p:txBody>
      </p:sp>
    </p:spTree>
    <p:extLst>
      <p:ext uri="{BB962C8B-B14F-4D97-AF65-F5344CB8AC3E}">
        <p14:creationId xmlns:p14="http://schemas.microsoft.com/office/powerpoint/2010/main" val="1788093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0648"/>
            <a:ext cx="8640959" cy="6408712"/>
          </a:xfrm>
        </p:spPr>
        <p:txBody>
          <a:bodyPr>
            <a:normAutofit fontScale="55000" lnSpcReduction="20000"/>
          </a:bodyPr>
          <a:lstStyle/>
          <a:p>
            <a:r>
              <a:rPr lang="ru-RU" altLang="ru-RU" dirty="0"/>
              <a:t/>
            </a:r>
            <a:br>
              <a:rPr lang="ru-RU" altLang="ru-RU" dirty="0"/>
            </a:br>
            <a:endParaRPr lang="ru-RU" altLang="ru-RU" dirty="0"/>
          </a:p>
          <a:p>
            <a:pPr>
              <a:lnSpc>
                <a:spcPct val="120000"/>
              </a:lnSpc>
              <a:spcBef>
                <a:spcPts val="0"/>
              </a:spcBef>
            </a:pPr>
            <a:r>
              <a:rPr lang="ru-RU" altLang="ru-RU" sz="2900" b="1" i="1" u="sng" dirty="0">
                <a:solidFill>
                  <a:srgbClr val="FF0000"/>
                </a:solidFill>
              </a:rPr>
              <a:t>Игры на развитие связной речи:</a:t>
            </a:r>
            <a:endParaRPr lang="ru-RU" altLang="ru-RU" sz="2900" dirty="0">
              <a:solidFill>
                <a:srgbClr val="FF0000"/>
              </a:solidFill>
            </a:endParaRPr>
          </a:p>
          <a:p>
            <a:pPr>
              <a:lnSpc>
                <a:spcPct val="120000"/>
              </a:lnSpc>
              <a:spcBef>
                <a:spcPts val="0"/>
              </a:spcBef>
            </a:pPr>
            <a:r>
              <a:rPr lang="ru-RU" altLang="ru-RU" sz="2600" b="1" i="1" dirty="0">
                <a:solidFill>
                  <a:schemeClr val="tx1"/>
                </a:solidFill>
              </a:rPr>
              <a:t>Игра «Что на что похоже»</a:t>
            </a:r>
            <a:r>
              <a:rPr lang="ru-RU" altLang="ru-RU" sz="2600" dirty="0">
                <a:solidFill>
                  <a:schemeClr val="tx1"/>
                </a:solidFill>
              </a:rPr>
              <a:t> </a:t>
            </a:r>
          </a:p>
          <a:p>
            <a:pPr>
              <a:lnSpc>
                <a:spcPct val="120000"/>
              </a:lnSpc>
              <a:spcBef>
                <a:spcPts val="0"/>
              </a:spcBef>
            </a:pPr>
            <a:r>
              <a:rPr lang="ru-RU" altLang="ru-RU" sz="2600" dirty="0">
                <a:solidFill>
                  <a:schemeClr val="tx1"/>
                </a:solidFill>
              </a:rPr>
              <a:t>Ребенку предлагается подобрать похожие слова (сравнения)</a:t>
            </a:r>
          </a:p>
          <a:p>
            <a:pPr>
              <a:lnSpc>
                <a:spcPct val="120000"/>
              </a:lnSpc>
              <a:spcBef>
                <a:spcPts val="0"/>
              </a:spcBef>
            </a:pPr>
            <a:r>
              <a:rPr lang="ru-RU" altLang="ru-RU" sz="2600" dirty="0">
                <a:solidFill>
                  <a:schemeClr val="tx1"/>
                </a:solidFill>
              </a:rPr>
              <a:t>Белый снег похож на…(что?)</a:t>
            </a:r>
            <a:br>
              <a:rPr lang="ru-RU" altLang="ru-RU" sz="2600" dirty="0">
                <a:solidFill>
                  <a:schemeClr val="tx1"/>
                </a:solidFill>
              </a:rPr>
            </a:br>
            <a:r>
              <a:rPr lang="ru-RU" altLang="ru-RU" sz="2600" dirty="0">
                <a:solidFill>
                  <a:schemeClr val="tx1"/>
                </a:solidFill>
              </a:rPr>
              <a:t>Густой туман похож на…</a:t>
            </a:r>
          </a:p>
          <a:p>
            <a:pPr>
              <a:lnSpc>
                <a:spcPct val="120000"/>
              </a:lnSpc>
              <a:spcBef>
                <a:spcPts val="0"/>
              </a:spcBef>
            </a:pPr>
            <a:r>
              <a:rPr lang="ru-RU" altLang="ru-RU" sz="2600" dirty="0">
                <a:solidFill>
                  <a:schemeClr val="tx1"/>
                </a:solidFill>
              </a:rPr>
              <a:t>Чистый дождь похож на… </a:t>
            </a:r>
          </a:p>
          <a:p>
            <a:pPr>
              <a:lnSpc>
                <a:spcPct val="120000"/>
              </a:lnSpc>
              <a:spcBef>
                <a:spcPts val="0"/>
              </a:spcBef>
            </a:pPr>
            <a:r>
              <a:rPr lang="ru-RU" altLang="ru-RU" sz="2600" dirty="0">
                <a:solidFill>
                  <a:schemeClr val="tx1"/>
                </a:solidFill>
              </a:rPr>
              <a:t>Блестящая на солнце паутина похожа на… </a:t>
            </a:r>
          </a:p>
          <a:p>
            <a:pPr>
              <a:lnSpc>
                <a:spcPct val="120000"/>
              </a:lnSpc>
              <a:spcBef>
                <a:spcPts val="0"/>
              </a:spcBef>
            </a:pPr>
            <a:r>
              <a:rPr lang="ru-RU" altLang="ru-RU" sz="2600" dirty="0">
                <a:solidFill>
                  <a:schemeClr val="tx1"/>
                </a:solidFill>
              </a:rPr>
              <a:t>День похож на…</a:t>
            </a:r>
          </a:p>
          <a:p>
            <a:pPr>
              <a:lnSpc>
                <a:spcPct val="120000"/>
              </a:lnSpc>
              <a:spcBef>
                <a:spcPts val="0"/>
              </a:spcBef>
            </a:pPr>
            <a:r>
              <a:rPr lang="ru-RU" altLang="ru-RU" sz="2600" b="1" i="1" dirty="0">
                <a:solidFill>
                  <a:schemeClr val="tx1"/>
                </a:solidFill>
              </a:rPr>
              <a:t>Кем (чем) был?</a:t>
            </a:r>
            <a:endParaRPr lang="ru-RU" altLang="ru-RU" sz="2600" dirty="0">
              <a:solidFill>
                <a:schemeClr val="tx1"/>
              </a:solidFill>
            </a:endParaRPr>
          </a:p>
          <a:p>
            <a:pPr>
              <a:lnSpc>
                <a:spcPct val="120000"/>
              </a:lnSpc>
              <a:spcBef>
                <a:spcPts val="0"/>
              </a:spcBef>
            </a:pPr>
            <a:r>
              <a:rPr lang="ru-RU" altLang="ru-RU" sz="2600" dirty="0">
                <a:solidFill>
                  <a:schemeClr val="tx1"/>
                </a:solidFill>
              </a:rPr>
              <a:t>Взрослый называет ребёнку явления, предметы, животных и т. д., а ребёнок должен сказать, кем (чем) они были раньше.</a:t>
            </a:r>
            <a:br>
              <a:rPr lang="ru-RU" altLang="ru-RU" sz="2600" dirty="0">
                <a:solidFill>
                  <a:schemeClr val="tx1"/>
                </a:solidFill>
              </a:rPr>
            </a:br>
            <a:r>
              <a:rPr lang="ru-RU" altLang="ru-RU" sz="2600" dirty="0">
                <a:solidFill>
                  <a:schemeClr val="tx1"/>
                </a:solidFill>
              </a:rPr>
              <a:t>Корова была телёнком</a:t>
            </a:r>
            <a:br>
              <a:rPr lang="ru-RU" altLang="ru-RU" sz="2600" dirty="0">
                <a:solidFill>
                  <a:schemeClr val="tx1"/>
                </a:solidFill>
              </a:rPr>
            </a:br>
            <a:r>
              <a:rPr lang="ru-RU" altLang="ru-RU" sz="2600" dirty="0">
                <a:solidFill>
                  <a:schemeClr val="tx1"/>
                </a:solidFill>
              </a:rPr>
              <a:t>Бабочка была гусеницей</a:t>
            </a:r>
            <a:br>
              <a:rPr lang="ru-RU" altLang="ru-RU" sz="2600" dirty="0">
                <a:solidFill>
                  <a:schemeClr val="tx1"/>
                </a:solidFill>
              </a:rPr>
            </a:br>
            <a:r>
              <a:rPr lang="ru-RU" altLang="ru-RU" sz="2600" dirty="0">
                <a:solidFill>
                  <a:schemeClr val="tx1"/>
                </a:solidFill>
              </a:rPr>
              <a:t>Курица была цыплёнком, а цыплёнок – яйцом</a:t>
            </a:r>
            <a:br>
              <a:rPr lang="ru-RU" altLang="ru-RU" sz="2600" dirty="0">
                <a:solidFill>
                  <a:schemeClr val="tx1"/>
                </a:solidFill>
              </a:rPr>
            </a:br>
            <a:r>
              <a:rPr lang="ru-RU" altLang="ru-RU" sz="2600" dirty="0">
                <a:solidFill>
                  <a:schemeClr val="tx1"/>
                </a:solidFill>
              </a:rPr>
              <a:t>Лёд был водой и т. д.</a:t>
            </a:r>
          </a:p>
          <a:p>
            <a:pPr>
              <a:lnSpc>
                <a:spcPct val="120000"/>
              </a:lnSpc>
              <a:spcBef>
                <a:spcPts val="0"/>
              </a:spcBef>
            </a:pPr>
            <a:r>
              <a:rPr lang="ru-RU" altLang="ru-RU" sz="2600" b="1" i="1" dirty="0">
                <a:solidFill>
                  <a:schemeClr val="tx1"/>
                </a:solidFill>
              </a:rPr>
              <a:t>Игра "Что мы видим во дворе?"</a:t>
            </a:r>
            <a:endParaRPr lang="ru-RU" altLang="ru-RU" sz="2600" b="1" dirty="0">
              <a:solidFill>
                <a:schemeClr val="tx1"/>
              </a:solidFill>
            </a:endParaRPr>
          </a:p>
          <a:p>
            <a:pPr>
              <a:lnSpc>
                <a:spcPct val="120000"/>
              </a:lnSpc>
              <a:spcBef>
                <a:spcPts val="0"/>
              </a:spcBef>
            </a:pPr>
            <a:r>
              <a:rPr lang="ru-RU" altLang="ru-RU" sz="2600" dirty="0">
                <a:solidFill>
                  <a:schemeClr val="tx1"/>
                </a:solidFill>
              </a:rPr>
              <a:t>Вместе с ребенком посмотрите в окно. Поиграйте в игру "Кто больше увидит". По очереди перечисляйте то, что видно из вашего окна. Описывайте все увиденное в деталях. Например: "Я вижу дом. Возле дома стоит дерево. Оно высокое и толстое, у него много веток, а на ветках листочки". </a:t>
            </a:r>
          </a:p>
          <a:p>
            <a:pPr>
              <a:lnSpc>
                <a:spcPct val="120000"/>
              </a:lnSpc>
              <a:spcBef>
                <a:spcPts val="0"/>
              </a:spcBef>
            </a:pPr>
            <a:endParaRPr lang="ru-RU" sz="2600" dirty="0" smtClean="0">
              <a:solidFill>
                <a:schemeClr val="tx1"/>
              </a:solidFill>
            </a:endParaRPr>
          </a:p>
          <a:p>
            <a:pPr>
              <a:lnSpc>
                <a:spcPct val="120000"/>
              </a:lnSpc>
              <a:spcBef>
                <a:spcPts val="0"/>
              </a:spcBef>
            </a:pPr>
            <a:r>
              <a:rPr lang="ru-RU" sz="3400" b="1" dirty="0" smtClean="0">
                <a:solidFill>
                  <a:srgbClr val="FF0000"/>
                </a:solidFill>
              </a:rPr>
              <a:t>Артикуляционная гимнастика</a:t>
            </a:r>
          </a:p>
          <a:p>
            <a:pPr>
              <a:lnSpc>
                <a:spcPct val="120000"/>
              </a:lnSpc>
              <a:spcBef>
                <a:spcPts val="0"/>
              </a:spcBef>
            </a:pPr>
            <a:endParaRPr lang="ru-RU" sz="3400" b="1" dirty="0">
              <a:solidFill>
                <a:srgbClr val="FF0000"/>
              </a:solidFill>
            </a:endParaRPr>
          </a:p>
          <a:p>
            <a:pPr>
              <a:lnSpc>
                <a:spcPct val="120000"/>
              </a:lnSpc>
              <a:spcBef>
                <a:spcPts val="0"/>
              </a:spcBef>
            </a:pPr>
            <a:r>
              <a:rPr lang="ru-RU" sz="3400" b="1" dirty="0">
                <a:solidFill>
                  <a:srgbClr val="FF0000"/>
                </a:solidFill>
              </a:rPr>
              <a:t>Дыхательная </a:t>
            </a:r>
            <a:r>
              <a:rPr lang="ru-RU" sz="3400" b="1" dirty="0" smtClean="0">
                <a:solidFill>
                  <a:srgbClr val="FF0000"/>
                </a:solidFill>
              </a:rPr>
              <a:t>гимнастика</a:t>
            </a:r>
          </a:p>
          <a:p>
            <a:pPr>
              <a:lnSpc>
                <a:spcPct val="120000"/>
              </a:lnSpc>
              <a:spcBef>
                <a:spcPts val="0"/>
              </a:spcBef>
            </a:pPr>
            <a:endParaRPr lang="ru-RU" sz="3400" b="1" dirty="0">
              <a:solidFill>
                <a:srgbClr val="FF0000"/>
              </a:solidFill>
            </a:endParaRPr>
          </a:p>
          <a:p>
            <a:pPr>
              <a:lnSpc>
                <a:spcPct val="120000"/>
              </a:lnSpc>
              <a:spcBef>
                <a:spcPts val="0"/>
              </a:spcBef>
            </a:pPr>
            <a:r>
              <a:rPr lang="ru-RU" sz="3400" b="1" dirty="0" smtClean="0">
                <a:solidFill>
                  <a:srgbClr val="FF0000"/>
                </a:solidFill>
              </a:rPr>
              <a:t>Развитие мелкой моторики</a:t>
            </a:r>
            <a:endParaRPr lang="ru-RU" sz="3400" b="1" dirty="0">
              <a:solidFill>
                <a:srgbClr val="FF0000"/>
              </a:solidFill>
            </a:endParaRPr>
          </a:p>
          <a:p>
            <a:endParaRPr lang="ru-RU" dirty="0"/>
          </a:p>
        </p:txBody>
      </p:sp>
    </p:spTree>
    <p:extLst>
      <p:ext uri="{BB962C8B-B14F-4D97-AF65-F5344CB8AC3E}">
        <p14:creationId xmlns:p14="http://schemas.microsoft.com/office/powerpoint/2010/main" val="30358288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156</TotalTime>
  <Words>320</Words>
  <Application>Microsoft Office PowerPoint</Application>
  <PresentationFormat>Экран (4:3)</PresentationFormat>
  <Paragraphs>70</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Волна</vt:lpstr>
      <vt:lpstr>Взаимодействие учителя-логопеда и родителей при коррекции речи детей с речевыми нарушениями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Взаимодействие учителя-логопеда и родителей при коррекции речи детей с речевыми нарушениями</dc:title>
  <dc:creator>Ushakov</dc:creator>
  <cp:lastModifiedBy>Фролова  Евгения Михайловна</cp:lastModifiedBy>
  <cp:revision>16</cp:revision>
  <dcterms:created xsi:type="dcterms:W3CDTF">2019-11-24T14:56:20Z</dcterms:created>
  <dcterms:modified xsi:type="dcterms:W3CDTF">2019-11-27T08:28:07Z</dcterms:modified>
</cp:coreProperties>
</file>